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30275213" cy="4281170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érénice Batut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146E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8413" autoAdjust="0"/>
  </p:normalViewPr>
  <p:slideViewPr>
    <p:cSldViewPr snapToObjects="1">
      <p:cViewPr>
        <p:scale>
          <a:sx n="37" d="100"/>
          <a:sy n="37" d="100"/>
        </p:scale>
        <p:origin x="-2656" y="2664"/>
      </p:cViewPr>
      <p:guideLst>
        <p:guide orient="horz" pos="13484"/>
        <p:guide pos="985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c:style val="2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Registered Users</c:v>
                </c:pt>
              </c:strCache>
            </c:strRef>
          </c:tx>
          <c:spPr>
            <a:solidFill>
              <a:srgbClr val="EB008B"/>
            </a:solidFill>
            <a:ln>
              <a:noFill/>
            </a:ln>
          </c:spPr>
          <c:invertIfNegative val="0"/>
          <c:cat>
            <c:strRef>
              <c:f>categories</c:f>
              <c:strCach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"/>
                <c:pt idx="0">
                  <c:v>1.0</c:v>
                </c:pt>
                <c:pt idx="1">
                  <c:v>61.0</c:v>
                </c:pt>
                <c:pt idx="2">
                  <c:v>189.0</c:v>
                </c:pt>
                <c:pt idx="3">
                  <c:v>317.0</c:v>
                </c:pt>
                <c:pt idx="4">
                  <c:v>423.0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axId val="2021106344"/>
        <c:axId val="2123799512"/>
      </c:barChart>
      <c:catAx>
        <c:axId val="2021106344"/>
        <c:scaling>
          <c:orientation val="minMax"/>
        </c:scaling>
        <c:delete val="0"/>
        <c:axPos val="l"/>
        <c:numFmt formatCode="mm/dd/yyyy" sourceLinked="1"/>
        <c:majorTickMark val="none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defRPr>
            </a:pPr>
            <a:endParaRPr lang="en-US"/>
          </a:p>
        </c:txPr>
        <c:crossAx val="2123799512"/>
        <c:crosses val="autoZero"/>
        <c:auto val="1"/>
        <c:lblAlgn val="ctr"/>
        <c:lblOffset val="100"/>
        <c:noMultiLvlLbl val="1"/>
      </c:catAx>
      <c:valAx>
        <c:axId val="2123799512"/>
        <c:scaling>
          <c:orientation val="minMax"/>
        </c:scaling>
        <c:delete val="0"/>
        <c:axPos val="b"/>
        <c:majorGridlines>
          <c:spPr>
            <a:ln w="9360">
              <a:solidFill>
                <a:srgbClr val="B3B3B3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25400">
            <a:noFill/>
          </a:ln>
        </c:spPr>
        <c:txPr>
          <a:bodyPr/>
          <a:lstStyle/>
          <a:p>
            <a:pPr>
              <a:defRPr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defRPr>
            </a:pPr>
            <a:endParaRPr lang="en-US"/>
          </a:p>
        </c:txPr>
        <c:crossAx val="2021106344"/>
        <c:crossesAt val="1.0"/>
        <c:crossBetween val="between"/>
        <c:majorUnit val="100.0"/>
      </c:valAx>
      <c:spPr>
        <a:noFill/>
        <a:ln>
          <a:solidFill>
            <a:srgbClr val="B3B3B3"/>
          </a:solidFill>
        </a:ln>
      </c:spPr>
    </c:plotArea>
    <c:legend>
      <c:legendPos val="t"/>
      <c:layout/>
      <c:overlay val="0"/>
      <c:spPr>
        <a:noFill/>
        <a:ln>
          <a:noFill/>
        </a:ln>
      </c:spPr>
      <c:txPr>
        <a:bodyPr/>
        <a:lstStyle/>
        <a:p>
          <a:pPr>
            <a:defRPr sz="2000"/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</c:spPr>
</c:chartSpace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513440" y="22987440"/>
            <a:ext cx="2724732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5475320" y="2298744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513440" y="2298744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Grafik 33"/>
          <p:cNvPicPr/>
          <p:nvPr/>
        </p:nvPicPr>
        <p:blipFill>
          <a:blip r:embed="rId2"/>
          <a:stretch/>
        </p:blipFill>
        <p:spPr>
          <a:xfrm>
            <a:off x="1513080" y="1156284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5" name="Grafik 34"/>
          <p:cNvPicPr/>
          <p:nvPr/>
        </p:nvPicPr>
        <p:blipFill>
          <a:blip r:embed="rId2"/>
          <a:stretch/>
        </p:blipFill>
        <p:spPr>
          <a:xfrm>
            <a:off x="1513080" y="11562840"/>
            <a:ext cx="27247320" cy="2173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9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513440" y="2298744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24830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5475320" y="2298744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5475320" y="10017720"/>
            <a:ext cx="1329660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513440" y="22987440"/>
            <a:ext cx="27247320" cy="118440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88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513440" y="10017720"/>
            <a:ext cx="27247320" cy="24830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20" Type="http://schemas.openxmlformats.org/officeDocument/2006/relationships/image" Target="../media/image16.png"/><Relationship Id="rId10" Type="http://schemas.openxmlformats.org/officeDocument/2006/relationships/image" Target="../media/image10.jpeg"/><Relationship Id="rId11" Type="http://schemas.openxmlformats.org/officeDocument/2006/relationships/image" Target="../media/image11.jpeg"/><Relationship Id="rId12" Type="http://schemas.openxmlformats.org/officeDocument/2006/relationships/image" Target="../media/image12.png"/><Relationship Id="rId13" Type="http://schemas.openxmlformats.org/officeDocument/2006/relationships/chart" Target="../charts/chart1.xml"/><Relationship Id="rId14" Type="http://schemas.openxmlformats.org/officeDocument/2006/relationships/hyperlink" Target="http://galaxy.uni-freiburg.de" TargetMode="External"/><Relationship Id="rId15" Type="http://schemas.openxmlformats.org/officeDocument/2006/relationships/image" Target="../media/image13.png"/><Relationship Id="rId16" Type="http://schemas.openxmlformats.org/officeDocument/2006/relationships/image" Target="../media/image14.png"/><Relationship Id="rId17" Type="http://schemas.openxmlformats.org/officeDocument/2006/relationships/hyperlink" Target="http://rna.informatik.uni-freiburg.de/" TargetMode="External"/><Relationship Id="rId18" Type="http://schemas.openxmlformats.org/officeDocument/2006/relationships/image" Target="../media/image15.png"/><Relationship Id="rId19" Type="http://schemas.openxmlformats.org/officeDocument/2006/relationships/hyperlink" Target="http://bgruening.github.io/training-material/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0" y="41040360"/>
            <a:ext cx="30265560" cy="1798560"/>
          </a:xfrm>
          <a:prstGeom prst="rect">
            <a:avLst/>
          </a:prstGeom>
          <a:gradFill>
            <a:gsLst>
              <a:gs pos="0">
                <a:srgbClr val="00ADEF"/>
              </a:gs>
              <a:gs pos="100000">
                <a:srgbClr val="005AA9"/>
              </a:gs>
            </a:gsLst>
            <a:lin ang="0"/>
          </a:gradFill>
          <a:ln>
            <a:solidFill>
              <a:srgbClr val="DDDEDF"/>
            </a:solidFill>
            <a:round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7" name="Grafik 8"/>
          <p:cNvPicPr/>
          <p:nvPr/>
        </p:nvPicPr>
        <p:blipFill>
          <a:blip r:embed="rId2"/>
          <a:stretch/>
        </p:blipFill>
        <p:spPr>
          <a:xfrm>
            <a:off x="0" y="3052080"/>
            <a:ext cx="30213720" cy="6622560"/>
          </a:xfrm>
          <a:prstGeom prst="rect">
            <a:avLst/>
          </a:prstGeom>
          <a:ln>
            <a:noFill/>
          </a:ln>
        </p:spPr>
      </p:pic>
      <p:sp>
        <p:nvSpPr>
          <p:cNvPr id="38" name="CustomShape 2"/>
          <p:cNvSpPr/>
          <p:nvPr/>
        </p:nvSpPr>
        <p:spPr>
          <a:xfrm>
            <a:off x="18739800" y="41436360"/>
            <a:ext cx="10763280" cy="82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http://</a:t>
            </a:r>
            <a:r>
              <a:rPr lang="en-US" sz="48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www.denbi.de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CustomShape 4"/>
          <p:cNvSpPr/>
          <p:nvPr/>
        </p:nvSpPr>
        <p:spPr>
          <a:xfrm>
            <a:off x="-19888200" y="3548880"/>
            <a:ext cx="183240" cy="135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" name="Line 5"/>
          <p:cNvSpPr/>
          <p:nvPr/>
        </p:nvSpPr>
        <p:spPr>
          <a:xfrm>
            <a:off x="7056000" y="4019040"/>
            <a:ext cx="22137120" cy="360"/>
          </a:xfrm>
          <a:prstGeom prst="line">
            <a:avLst/>
          </a:prstGeom>
          <a:ln w="12600">
            <a:solidFill>
              <a:schemeClr val="bg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42" name="CustomShape 6"/>
          <p:cNvSpPr/>
          <p:nvPr/>
        </p:nvSpPr>
        <p:spPr>
          <a:xfrm>
            <a:off x="7400520" y="3052080"/>
            <a:ext cx="22074480" cy="100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de.NBI − German Network for Bioinformatics Infrastructure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7"/>
          <p:cNvSpPr/>
          <p:nvPr/>
        </p:nvSpPr>
        <p:spPr>
          <a:xfrm>
            <a:off x="7326000" y="4389840"/>
            <a:ext cx="2207448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10000"/>
              </a:lnSpc>
            </a:pPr>
            <a:r>
              <a:rPr lang="en-US" sz="7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RNA Bioinformatics Center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0000"/>
              </a:lnSpc>
            </a:pPr>
            <a:r>
              <a:rPr lang="en-US" sz="7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University of Freiburg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10000"/>
              </a:lnSpc>
            </a:pPr>
            <a:r>
              <a:rPr lang="en-US" sz="7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Chair of Prof. Rolf Backofen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CustomShape 8"/>
          <p:cNvSpPr/>
          <p:nvPr/>
        </p:nvSpPr>
        <p:spPr>
          <a:xfrm>
            <a:off x="1217520" y="8121960"/>
            <a:ext cx="28467000" cy="1308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Rolf </a:t>
            </a:r>
            <a:r>
              <a:rPr lang="en-U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Backofen</a:t>
            </a:r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Bérénice</a:t>
            </a:r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Batut</a:t>
            </a:r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Anika </a:t>
            </a:r>
            <a:r>
              <a:rPr lang="en-US" sz="40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Erxleben</a:t>
            </a:r>
            <a:r>
              <a:rPr lang="en-US" sz="40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4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Torsten</a:t>
            </a:r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40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Houwaart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RNA Bioinformatics Center, University of Freiburg, Germany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CustomShape 9"/>
          <p:cNvSpPr/>
          <p:nvPr/>
        </p:nvSpPr>
        <p:spPr>
          <a:xfrm>
            <a:off x="1130307" y="5547600"/>
            <a:ext cx="3754440" cy="1613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0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RBC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6" name="Bild 1"/>
          <p:cNvPicPr/>
          <p:nvPr/>
        </p:nvPicPr>
        <p:blipFill>
          <a:blip r:embed="rId3"/>
          <a:stretch/>
        </p:blipFill>
        <p:spPr>
          <a:xfrm>
            <a:off x="1153440" y="41258160"/>
            <a:ext cx="1919160" cy="1330560"/>
          </a:xfrm>
          <a:prstGeom prst="rect">
            <a:avLst/>
          </a:prstGeom>
          <a:ln>
            <a:noFill/>
          </a:ln>
        </p:spPr>
      </p:pic>
      <p:sp>
        <p:nvSpPr>
          <p:cNvPr id="47" name="CustomShape 10"/>
          <p:cNvSpPr/>
          <p:nvPr/>
        </p:nvSpPr>
        <p:spPr>
          <a:xfrm flipH="1">
            <a:off x="6432480" y="41806440"/>
            <a:ext cx="8021880" cy="39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Förderkennzeichen</a:t>
            </a:r>
            <a:r>
              <a:rPr lang="en-US" sz="2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Nr 031A538A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11"/>
          <p:cNvSpPr/>
          <p:nvPr/>
        </p:nvSpPr>
        <p:spPr>
          <a:xfrm>
            <a:off x="1153440" y="10028586"/>
            <a:ext cx="13456080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Description of RBC Freiburg </a:t>
            </a:r>
            <a:r>
              <a:rPr lang="en-US" sz="6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project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12"/>
          <p:cNvSpPr/>
          <p:nvPr/>
        </p:nvSpPr>
        <p:spPr>
          <a:xfrm>
            <a:off x="15641638" y="19677658"/>
            <a:ext cx="13470809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de.NBI</a:t>
            </a:r>
            <a:r>
              <a:rPr lang="en-US" sz="6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training and education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CustomShape 13"/>
          <p:cNvSpPr/>
          <p:nvPr/>
        </p:nvSpPr>
        <p:spPr>
          <a:xfrm>
            <a:off x="1168054" y="19389626"/>
            <a:ext cx="13441466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de.NBI</a:t>
            </a:r>
            <a:r>
              <a:rPr lang="en-US" sz="6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services  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CustomShape 14"/>
          <p:cNvSpPr/>
          <p:nvPr/>
        </p:nvSpPr>
        <p:spPr>
          <a:xfrm>
            <a:off x="1153440" y="35731010"/>
            <a:ext cx="13478548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Publications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CustomShape 15"/>
          <p:cNvSpPr/>
          <p:nvPr/>
        </p:nvSpPr>
        <p:spPr>
          <a:xfrm>
            <a:off x="1096047" y="36817356"/>
            <a:ext cx="13565320" cy="424667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22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Tools </a:t>
            </a:r>
            <a:r>
              <a:rPr lang="en-US" sz="22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data services registry: a community effort to document bioinformatics resources</a:t>
            </a:r>
            <a:r>
              <a:rPr lang="en-US" sz="220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 2015. </a:t>
            </a:r>
          </a:p>
          <a:p>
            <a:pPr algn="just">
              <a:lnSpc>
                <a:spcPct val="100000"/>
              </a:lnSpc>
            </a:pPr>
            <a:r>
              <a:rPr lang="en-US" sz="2200" b="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doi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10.1093/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nar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/gkv1116</a:t>
            </a:r>
            <a:endParaRPr lang="en-US" sz="2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Galaxy platform for accessible, reproducible and collaborative biomedical analyses: 2016 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update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 2016.</a:t>
            </a:r>
            <a:endParaRPr lang="en-US" sz="2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10.1093/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nar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/gkw343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Enhancing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pre-defined workflows with ad 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hoc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analytics using Galaxy, Docker and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Jupyter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 2016.</a:t>
            </a:r>
            <a:endParaRPr lang="en-US" sz="2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just"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10.1101/075457 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Global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RNA recognition patterns of post-transcriptional regulators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Hfq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CsrA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revealed by UV crosslinking in 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vivo. 2016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2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 10.15252/embj.201593360 </a:t>
            </a: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RC3H1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post-transcriptionally regulates A20 mRNA and modulates the activity of the IKK/NF-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kappaB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pathway. 2016</a:t>
            </a:r>
            <a:endParaRPr lang="en-US" sz="2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just">
              <a:lnSpc>
                <a:spcPct val="100000"/>
              </a:lnSpc>
            </a:pP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	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:10.1038/</a:t>
            </a:r>
            <a:r>
              <a:rPr lang="en-US" sz="2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ncomms8367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3" name="Grafik 6"/>
          <p:cNvPicPr/>
          <p:nvPr/>
        </p:nvPicPr>
        <p:blipFill>
          <a:blip r:embed="rId4"/>
          <a:stretch/>
        </p:blipFill>
        <p:spPr>
          <a:xfrm>
            <a:off x="3367800" y="41294160"/>
            <a:ext cx="1851480" cy="1258560"/>
          </a:xfrm>
          <a:prstGeom prst="rect">
            <a:avLst/>
          </a:prstGeom>
          <a:ln>
            <a:noFill/>
          </a:ln>
        </p:spPr>
      </p:pic>
      <p:pic>
        <p:nvPicPr>
          <p:cNvPr id="55" name="Grafik 3"/>
          <p:cNvPicPr/>
          <p:nvPr/>
        </p:nvPicPr>
        <p:blipFill>
          <a:blip r:embed="rId5"/>
          <a:stretch/>
        </p:blipFill>
        <p:spPr>
          <a:xfrm>
            <a:off x="1230840" y="533880"/>
            <a:ext cx="8205840" cy="2158560"/>
          </a:xfrm>
          <a:prstGeom prst="rect">
            <a:avLst/>
          </a:prstGeom>
          <a:ln>
            <a:noFill/>
          </a:ln>
        </p:spPr>
      </p:pic>
      <p:pic>
        <p:nvPicPr>
          <p:cNvPr id="56" name="Grafik 14"/>
          <p:cNvPicPr/>
          <p:nvPr/>
        </p:nvPicPr>
        <p:blipFill>
          <a:blip r:embed="rId6"/>
          <a:stretch/>
        </p:blipFill>
        <p:spPr>
          <a:xfrm>
            <a:off x="28232404" y="40981368"/>
            <a:ext cx="1666842" cy="1666842"/>
          </a:xfrm>
          <a:prstGeom prst="rect">
            <a:avLst/>
          </a:prstGeom>
          <a:ln>
            <a:noFill/>
          </a:ln>
        </p:spPr>
      </p:pic>
      <p:pic>
        <p:nvPicPr>
          <p:cNvPr id="59" name="Grafik 58"/>
          <p:cNvPicPr/>
          <p:nvPr/>
        </p:nvPicPr>
        <p:blipFill>
          <a:blip r:embed="rId7"/>
          <a:stretch/>
        </p:blipFill>
        <p:spPr>
          <a:xfrm>
            <a:off x="26007840" y="763920"/>
            <a:ext cx="3789000" cy="1645200"/>
          </a:xfrm>
          <a:prstGeom prst="rect">
            <a:avLst/>
          </a:prstGeom>
          <a:ln>
            <a:noFill/>
          </a:ln>
        </p:spPr>
      </p:pic>
      <p:pic>
        <p:nvPicPr>
          <p:cNvPr id="60" name="Grafik 59"/>
          <p:cNvPicPr/>
          <p:nvPr/>
        </p:nvPicPr>
        <p:blipFill>
          <a:blip r:embed="rId8"/>
          <a:stretch/>
        </p:blipFill>
        <p:spPr>
          <a:xfrm>
            <a:off x="23715360" y="784080"/>
            <a:ext cx="1929960" cy="1919520"/>
          </a:xfrm>
          <a:prstGeom prst="rect">
            <a:avLst/>
          </a:prstGeom>
          <a:ln>
            <a:noFill/>
          </a:ln>
        </p:spPr>
      </p:pic>
      <p:sp>
        <p:nvSpPr>
          <p:cNvPr id="63" name="CustomShape 18"/>
          <p:cNvSpPr/>
          <p:nvPr/>
        </p:nvSpPr>
        <p:spPr>
          <a:xfrm>
            <a:off x="15641638" y="20829786"/>
            <a:ext cx="13483074" cy="141135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/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RBC Freiburg offers biannual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full-day hands-on Galaxy training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weeks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HTS data analysis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&gt;220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participants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in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 last 3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years.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We also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offered Galaxy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developer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workshops in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cooperation with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ELIXIR and we </a:t>
            </a:r>
            <a:r>
              <a:rPr lang="en-US" sz="32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organised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several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contribution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ests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.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endParaRPr lang="en-US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                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1" name="Grafik 70"/>
          <p:cNvPicPr/>
          <p:nvPr/>
        </p:nvPicPr>
        <p:blipFill>
          <a:blip r:embed="rId9"/>
          <a:stretch/>
        </p:blipFill>
        <p:spPr>
          <a:xfrm>
            <a:off x="21022560" y="293760"/>
            <a:ext cx="2563560" cy="2563560"/>
          </a:xfrm>
          <a:prstGeom prst="rect">
            <a:avLst/>
          </a:prstGeom>
          <a:ln>
            <a:noFill/>
          </a:ln>
        </p:spPr>
      </p:pic>
      <p:sp>
        <p:nvSpPr>
          <p:cNvPr id="72" name="CustomShape 25"/>
          <p:cNvSpPr/>
          <p:nvPr/>
        </p:nvSpPr>
        <p:spPr>
          <a:xfrm>
            <a:off x="15641638" y="11180714"/>
            <a:ext cx="13483074" cy="84969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/>
            <a:r>
              <a:rPr lang="en-US" sz="32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Training and education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Organisation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of 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6 training courses to teach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users common HTS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techniques, tool development, and Galaxy implementation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Contribution fests to make software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more readily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available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Migration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our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training material and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analysis workflow documentation to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online repositories for easier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collaboration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Ongoing </a:t>
            </a:r>
            <a:r>
              <a:rPr lang="en-U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curation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and development of training material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for newer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versions of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tools and new emerging techniques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requested by users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Active participation in the </a:t>
            </a:r>
            <a:r>
              <a:rPr lang="en-US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BioStars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forum to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answer user questions</a:t>
            </a:r>
            <a:endParaRPr lang="en-US" sz="32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/>
            <a:endParaRPr lang="en-US" sz="11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/>
            <a:r>
              <a:rPr lang="en-US" sz="3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Services</a:t>
            </a:r>
            <a:endParaRPr lang="en-US" sz="32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Ongoing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evaluation of new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analysis techniques, methods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software for RNA-RNA and RNA-protein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interactions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Development and maintenance of standard analysis pipelines and  definition of SOPs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/>
            <a:endParaRPr lang="en-US" sz="11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/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Close cooperation and knowledge exchange with ELIXIR</a:t>
            </a:r>
            <a:endParaRPr lang="en-US" sz="320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pSp>
        <p:nvGrpSpPr>
          <p:cNvPr id="4" name="Gruppieren 3"/>
          <p:cNvGrpSpPr/>
          <p:nvPr/>
        </p:nvGrpSpPr>
        <p:grpSpPr>
          <a:xfrm>
            <a:off x="16250185" y="22202832"/>
            <a:ext cx="12352917" cy="4243578"/>
            <a:chOff x="17009813" y="22692600"/>
            <a:chExt cx="11856778" cy="4545898"/>
          </a:xfrm>
        </p:grpSpPr>
        <p:pic>
          <p:nvPicPr>
            <p:cNvPr id="57" name="Grafik 56"/>
            <p:cNvPicPr/>
            <p:nvPr/>
          </p:nvPicPr>
          <p:blipFill>
            <a:blip r:embed="rId10"/>
            <a:stretch/>
          </p:blipFill>
          <p:spPr>
            <a:xfrm>
              <a:off x="17096430" y="22692600"/>
              <a:ext cx="5097960" cy="3823200"/>
            </a:xfrm>
            <a:prstGeom prst="rect">
              <a:avLst/>
            </a:prstGeom>
            <a:ln w="38160">
              <a:noFill/>
              <a:round/>
            </a:ln>
          </p:spPr>
        </p:pic>
        <p:pic>
          <p:nvPicPr>
            <p:cNvPr id="58" name="Grafik 57"/>
            <p:cNvPicPr/>
            <p:nvPr/>
          </p:nvPicPr>
          <p:blipFill>
            <a:blip r:embed="rId11"/>
            <a:stretch/>
          </p:blipFill>
          <p:spPr>
            <a:xfrm>
              <a:off x="22770454" y="22692600"/>
              <a:ext cx="5815456" cy="3825818"/>
            </a:xfrm>
            <a:prstGeom prst="rect">
              <a:avLst/>
            </a:prstGeom>
            <a:ln w="38160">
              <a:noFill/>
              <a:round/>
            </a:ln>
          </p:spPr>
        </p:pic>
        <p:sp>
          <p:nvSpPr>
            <p:cNvPr id="73" name="CustomShape 26"/>
            <p:cNvSpPr/>
            <p:nvPr/>
          </p:nvSpPr>
          <p:spPr>
            <a:xfrm>
              <a:off x="17009813" y="26573760"/>
              <a:ext cx="11856778" cy="664738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r>
                <a:rPr lang="en-US" sz="24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Freiburg Galaxy HTS data analysis workshops February (left) and September 2016 (right)</a:t>
              </a:r>
              <a:endPara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184786" y="25272947"/>
            <a:ext cx="13414468" cy="3545295"/>
            <a:chOff x="1184786" y="24754754"/>
            <a:chExt cx="13414468" cy="3545295"/>
          </a:xfrm>
        </p:grpSpPr>
        <p:sp>
          <p:nvSpPr>
            <p:cNvPr id="65" name="CustomShape 20"/>
            <p:cNvSpPr/>
            <p:nvPr/>
          </p:nvSpPr>
          <p:spPr>
            <a:xfrm>
              <a:off x="1184786" y="25324987"/>
              <a:ext cx="13414468" cy="297506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just">
                <a:lnSpc>
                  <a:spcPct val="100000"/>
                </a:lnSpc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The RBC Freiburg is actively involved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 making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software user-accessible. Tools relevant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for HTS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data analysis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,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RNA-protein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interaction 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analysis (</a:t>
              </a:r>
              <a:r>
                <a:rPr lang="en-US" sz="3200" i="1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e.g</a:t>
              </a:r>
              <a:r>
                <a:rPr lang="en-US" sz="3200" i="1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.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 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CLIP experiments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),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RNA-RNA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interaction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analysis are made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available through distribution channels 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such as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BioConda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.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r">
                <a:lnSpc>
                  <a:spcPct val="100000"/>
                </a:lnSpc>
              </a:pP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26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		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pic>
          <p:nvPicPr>
            <p:cNvPr id="75" name="Grafik 74"/>
            <p:cNvPicPr/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50777" y="24754754"/>
              <a:ext cx="3106010" cy="5054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79" name="CustomShape 30"/>
          <p:cNvSpPr/>
          <p:nvPr/>
        </p:nvSpPr>
        <p:spPr>
          <a:xfrm>
            <a:off x="15641638" y="10028586"/>
            <a:ext cx="13483074" cy="1003680"/>
          </a:xfrm>
          <a:prstGeom prst="rect">
            <a:avLst/>
          </a:prstGeom>
          <a:solidFill>
            <a:srgbClr val="00ADE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60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Progress </a:t>
            </a:r>
            <a:r>
              <a:rPr lang="en-US" sz="60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report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TextShape 32"/>
          <p:cNvSpPr txBox="1"/>
          <p:nvPr/>
        </p:nvSpPr>
        <p:spPr>
          <a:xfrm>
            <a:off x="15641638" y="38121895"/>
            <a:ext cx="8483015" cy="8283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pSp>
        <p:nvGrpSpPr>
          <p:cNvPr id="7" name="Gruppieren 6"/>
          <p:cNvGrpSpPr/>
          <p:nvPr/>
        </p:nvGrpSpPr>
        <p:grpSpPr>
          <a:xfrm>
            <a:off x="1168053" y="20701452"/>
            <a:ext cx="13493314" cy="4012333"/>
            <a:chOff x="1168053" y="20589652"/>
            <a:chExt cx="13493314" cy="4012333"/>
          </a:xfrm>
        </p:grpSpPr>
        <p:graphicFrame>
          <p:nvGraphicFramePr>
            <p:cNvPr id="61" name="Diagramm 60"/>
            <p:cNvGraphicFramePr/>
            <p:nvPr>
              <p:extLst>
                <p:ext uri="{D42A27DB-BD31-4B8C-83A1-F6EECF244321}">
                  <p14:modId xmlns:p14="http://schemas.microsoft.com/office/powerpoint/2010/main" val="1752779152"/>
                </p:ext>
              </p:extLst>
            </p:nvPr>
          </p:nvGraphicFramePr>
          <p:xfrm>
            <a:off x="10097046" y="20589652"/>
            <a:ext cx="4564321" cy="401233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3"/>
            </a:graphicData>
          </a:graphic>
        </p:graphicFrame>
        <p:sp>
          <p:nvSpPr>
            <p:cNvPr id="62" name="CustomShape 17"/>
            <p:cNvSpPr/>
            <p:nvPr/>
          </p:nvSpPr>
          <p:spPr>
            <a:xfrm>
              <a:off x="1168053" y="21261834"/>
              <a:ext cx="8383942" cy="3236484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just">
                <a:lnSpc>
                  <a:spcPct val="100000"/>
                </a:lnSpc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The Freiburg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Galaxy 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S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erver</a:t>
              </a:r>
              <a:endPara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endParaRPr>
            </a:p>
            <a:p>
              <a:pPr algn="just">
                <a:lnSpc>
                  <a:spcPct val="100000"/>
                </a:lnSpc>
              </a:pP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(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hlinkClick r:id="rId14"/>
                </a:rPr>
                <a:t>http://galaxy.uni-freiburg.de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</a:rPr>
                <a:t>)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enables scientists to perform accessible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, reproducible and transparent research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of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biomedical 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data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.</a:t>
              </a:r>
              <a:r>
                <a:rPr lang="en-US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endPara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just">
                <a:lnSpc>
                  <a:spcPct val="100000"/>
                </a:lnSpc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As part of the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de.NBI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cloud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, the Freiburg Galaxy 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server will be a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vailable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for all 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G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erman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research facilities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DejaVu Sans"/>
                </a:rPr>
                <a:t>in the beginning of 2017.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pic>
          <p:nvPicPr>
            <p:cNvPr id="76" name="Grafik 75"/>
            <p:cNvPicPr/>
            <p:nvPr/>
          </p:nvPicPr>
          <p:blipFill>
            <a:blip r:embed="rId15"/>
            <a:stretch/>
          </p:blipFill>
          <p:spPr>
            <a:xfrm>
              <a:off x="3367800" y="20637670"/>
              <a:ext cx="2528944" cy="54828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8" name="Gruppieren 7"/>
          <p:cNvGrpSpPr/>
          <p:nvPr/>
        </p:nvGrpSpPr>
        <p:grpSpPr>
          <a:xfrm>
            <a:off x="1168721" y="28314186"/>
            <a:ext cx="13313972" cy="4297340"/>
            <a:chOff x="1347947" y="28356381"/>
            <a:chExt cx="13313972" cy="4297340"/>
          </a:xfrm>
        </p:grpSpPr>
        <p:pic>
          <p:nvPicPr>
            <p:cNvPr id="80" name="Grafik 79"/>
            <p:cNvPicPr/>
            <p:nvPr/>
          </p:nvPicPr>
          <p:blipFill>
            <a:blip r:embed="rId16"/>
            <a:stretch/>
          </p:blipFill>
          <p:spPr>
            <a:xfrm>
              <a:off x="5413991" y="28356381"/>
              <a:ext cx="5222160" cy="590760"/>
            </a:xfrm>
            <a:prstGeom prst="rect">
              <a:avLst/>
            </a:prstGeom>
            <a:ln w="25560">
              <a:noFill/>
            </a:ln>
          </p:spPr>
        </p:pic>
        <p:sp>
          <p:nvSpPr>
            <p:cNvPr id="93" name="CustomShape 20"/>
            <p:cNvSpPr/>
            <p:nvPr/>
          </p:nvSpPr>
          <p:spPr>
            <a:xfrm>
              <a:off x="1347947" y="28981759"/>
              <a:ext cx="13313972" cy="367196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just">
                <a:lnSpc>
                  <a:spcPct val="100000"/>
                </a:lnSpc>
              </a:pP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The RNA workbench (</a:t>
              </a: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hlinkClick r:id="rId17"/>
                </a:rPr>
                <a:t>http://rna.informatik.uni-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hlinkClick r:id="rId17"/>
                </a:rPr>
                <a:t>freiburg.de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) </a:t>
              </a:r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is a s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erver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for a series of RNA research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tools:</a:t>
              </a: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equence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-structure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alignments: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LocARNA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, CARNA,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MARNA</a:t>
              </a: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Clustering: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ExpaRNA</a:t>
              </a:r>
              <a:endPara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Interaction prediction: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IntaRNA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,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CopraRNA</a:t>
              </a:r>
              <a:endPara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H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omolog identification: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GLASSgo</a:t>
              </a:r>
              <a:endPara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equence design: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AntaRNA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, INFORNA,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SECISDesign</a:t>
              </a:r>
              <a:endPara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marL="457200" indent="-457200" algn="just">
                <a:lnSpc>
                  <a:spcPct val="100000"/>
                </a:lnSpc>
                <a:buFont typeface="Arial"/>
                <a:buChar char="•"/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CRISPR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repeat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analyses: </a:t>
              </a:r>
              <a:r>
                <a:rPr lang="en-US" sz="3200" b="0" strike="noStrike" spc="-1" dirty="0" err="1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CRISPRmap</a:t>
              </a:r>
              <a:r>
                <a:rPr lang="en-US" sz="36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lang="en-US" sz="26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                                                 </a:t>
              </a:r>
              <a:r>
                <a:rPr lang="en-US" sz="26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	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1386534" y="33243185"/>
            <a:ext cx="13212720" cy="2330056"/>
            <a:chOff x="1396800" y="32829322"/>
            <a:chExt cx="13212720" cy="2376264"/>
          </a:xfrm>
        </p:grpSpPr>
        <p:pic>
          <p:nvPicPr>
            <p:cNvPr id="81" name="Grafik 80"/>
            <p:cNvPicPr/>
            <p:nvPr/>
          </p:nvPicPr>
          <p:blipFill>
            <a:blip r:embed="rId18"/>
            <a:stretch/>
          </p:blipFill>
          <p:spPr>
            <a:xfrm>
              <a:off x="1396800" y="33200086"/>
              <a:ext cx="1675800" cy="1386720"/>
            </a:xfrm>
            <a:prstGeom prst="rect">
              <a:avLst/>
            </a:prstGeom>
            <a:ln>
              <a:noFill/>
            </a:ln>
          </p:spPr>
        </p:pic>
        <p:sp>
          <p:nvSpPr>
            <p:cNvPr id="94" name="CustomShape 20"/>
            <p:cNvSpPr/>
            <p:nvPr/>
          </p:nvSpPr>
          <p:spPr>
            <a:xfrm>
              <a:off x="3367800" y="32829322"/>
              <a:ext cx="11241720" cy="2376264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just">
                <a:lnSpc>
                  <a:spcPct val="100000"/>
                </a:lnSpc>
              </a:pP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Analysis frameworks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for specific tasks are made available as </a:t>
              </a:r>
              <a:r>
                <a:rPr lang="en-US" sz="3200" b="0" strike="noStrike" spc="-1" dirty="0" err="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Docker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images. They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incorporate a Galaxy web server with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seamlessly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included tools, SOP analysis pipelines, training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material, a Galaxy interactive tour, </a:t>
              </a:r>
              <a:r>
                <a:rPr lang="en-US" sz="3200" b="0" strike="noStrike" spc="-1" dirty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and help </a:t>
              </a:r>
              <a:r>
                <a:rPr lang="en-US" sz="3200" b="0" strike="noStrike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pages.						</a:t>
              </a:r>
            </a:p>
            <a:p>
              <a:r>
                <a:rPr lang="en-US" sz="32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"/>
                </a:rPr>
                <a:t>						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</p:grp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097586"/>
              </p:ext>
            </p:extLst>
          </p:nvPr>
        </p:nvGraphicFramePr>
        <p:xfrm>
          <a:off x="15744066" y="27598538"/>
          <a:ext cx="14011164" cy="1191767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46933"/>
                <a:gridCol w="6750212"/>
                <a:gridCol w="3714019"/>
              </a:tblGrid>
              <a:tr h="476353">
                <a:tc gridSpan="3">
                  <a:txBody>
                    <a:bodyPr/>
                    <a:lstStyle/>
                    <a:p>
                      <a:pPr algn="ctr"/>
                      <a:r>
                        <a:rPr lang="en-US" sz="2800" b="1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2016 past and planned events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19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– 20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Jan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ELIXIR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dirty="0" smtClean="0"/>
                        <a:t>EDAM </a:t>
                      </a:r>
                      <a:r>
                        <a:rPr lang="en-US" sz="2800" dirty="0" err="1" smtClean="0"/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22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nd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26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Feb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HTS data analysis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07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8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Mar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RAD-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Seq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tools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and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workflows 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04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Apr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Conda</a:t>
                      </a:r>
                      <a:r>
                        <a:rPr lang="en-US" sz="2800" dirty="0" smtClean="0"/>
                        <a:t> </a:t>
                      </a:r>
                      <a:r>
                        <a:rPr lang="en-US" sz="2800" dirty="0" err="1" smtClean="0"/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06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Apr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 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DevOps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Heidelberg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Apr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HPC </a:t>
                      </a:r>
                      <a:r>
                        <a:rPr lang="en-US" sz="2800" dirty="0" smtClean="0"/>
                        <a:t>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Oslo, Norway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25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Jun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Community Conference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Indiana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27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 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Jul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RBC</a:t>
                      </a:r>
                      <a:r>
                        <a:rPr lang="en-US" sz="2800" baseline="0" dirty="0" smtClean="0"/>
                        <a:t> Kick-Off meeting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19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23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rd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Sep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HTS data analysis workshop</a:t>
                      </a:r>
                      <a:endParaRPr lang="en-US" sz="2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27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28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GalaxyP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codefest</a:t>
                      </a:r>
                      <a:endParaRPr lang="en-US" sz="2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Online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06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Oct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training material 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476353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20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21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st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Swiss German Galaxy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Freiburg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24</a:t>
                      </a:r>
                      <a:r>
                        <a:rPr lang="en-US" sz="2800" b="0" strike="noStrike" spc="-1" baseline="30000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26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NETTAB</a:t>
                      </a:r>
                      <a:r>
                        <a:rPr lang="is-I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is-I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hackathon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Rom, Italy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02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nd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3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rd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Nov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err="1" smtClean="0"/>
                        <a:t>BioConda</a:t>
                      </a:r>
                      <a:r>
                        <a:rPr lang="en-US" sz="2800" dirty="0" smtClean="0"/>
                        <a:t> </a:t>
                      </a:r>
                      <a:r>
                        <a:rPr lang="en-US" sz="2800" dirty="0" err="1" smtClean="0"/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30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Nov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01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st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Dec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Docker</a:t>
                      </a:r>
                      <a:r>
                        <a:rPr lang="en-US" sz="2800" baseline="0" dirty="0" smtClean="0"/>
                        <a:t>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Barcelona, Spain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01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st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02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nd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Dec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FAIRDOM</a:t>
                      </a:r>
                      <a:r>
                        <a:rPr lang="en-US" sz="2800" baseline="0" dirty="0" smtClean="0"/>
                        <a:t>/</a:t>
                      </a:r>
                      <a:r>
                        <a:rPr lang="en-US" sz="2800" baseline="0" dirty="0" err="1" smtClean="0"/>
                        <a:t>de.NBI</a:t>
                      </a:r>
                      <a:r>
                        <a:rPr lang="en-US" sz="2800" baseline="0" dirty="0" smtClean="0"/>
                        <a:t> Foundry 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Frankfurt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15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16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Dec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</a:t>
                      </a: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RNA-</a:t>
                      </a:r>
                      <a:r>
                        <a:rPr lang="en-US" sz="2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seq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dat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a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a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nalysis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w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Freiburg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800" b="1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2017 planned events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09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 10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Jan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QIIME </a:t>
                      </a:r>
                      <a:r>
                        <a:rPr lang="en-US" sz="2800" baseline="0" dirty="0" err="1" smtClean="0"/>
                        <a:t>codefest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Online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16</a:t>
                      </a:r>
                      <a:r>
                        <a:rPr lang="en-US" sz="2800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19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Jan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European Galaxy </a:t>
                      </a:r>
                      <a:r>
                        <a:rPr lang="en-US" sz="2800" dirty="0" smtClean="0"/>
                        <a:t>developer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baseline="0" dirty="0" smtClean="0"/>
                        <a:t>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Strasbourg, France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26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27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Jan</a:t>
                      </a:r>
                      <a:endParaRPr lang="en-US" sz="2800" b="0" strike="noStrike" spc="-1" dirty="0" smtClean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Galaxy</a:t>
                      </a:r>
                      <a:r>
                        <a:rPr lang="en-US" sz="2800" baseline="0" dirty="0" smtClean="0"/>
                        <a:t> RNA </a:t>
                      </a:r>
                      <a:r>
                        <a:rPr lang="en-US" sz="2800" baseline="0" dirty="0" err="1" smtClean="0"/>
                        <a:t>Seq</a:t>
                      </a:r>
                      <a:r>
                        <a:rPr lang="en-US" sz="2800" baseline="0" dirty="0" smtClean="0"/>
                        <a:t> &amp; </a:t>
                      </a:r>
                      <a:r>
                        <a:rPr lang="en-US" sz="2800" baseline="0" dirty="0" smtClean="0"/>
                        <a:t>admin </a:t>
                      </a:r>
                      <a:r>
                        <a:rPr lang="en-US" sz="2800" baseline="0" dirty="0" smtClean="0"/>
                        <a:t>workshop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Mainz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13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 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– 17</a:t>
                      </a:r>
                      <a:r>
                        <a:rPr lang="en-US" sz="2800" b="0" strike="noStrike" spc="-1" baseline="3000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th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 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Galaxy </a:t>
                      </a:r>
                      <a:r>
                        <a:rPr lang="en-US" sz="2800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HTS data analysis w</a:t>
                      </a: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  <a:ea typeface="+mn-ea"/>
                        </a:rPr>
                        <a:t>orkshop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Freiburg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641638" y="39695882"/>
            <a:ext cx="135514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Hands-on training material </a:t>
            </a:r>
            <a:r>
              <a:rPr lang="en-US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for self-study </a:t>
            </a:r>
            <a:r>
              <a:rPr lang="en-US" sz="32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available: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algn="just"/>
            <a:r>
              <a:rPr lang="en-US" sz="3200" spc="-1" dirty="0">
                <a:solidFill>
                  <a:srgbClr val="146EBA"/>
                </a:solidFill>
                <a:uFill>
                  <a:solidFill>
                    <a:srgbClr val="FFFFFF"/>
                  </a:solidFill>
                </a:uFill>
                <a:hlinkClick r:id="rId19"/>
              </a:rPr>
              <a:t>http://bgruening.github.io/training-</a:t>
            </a:r>
            <a:r>
              <a:rPr lang="en-US" sz="3200" spc="-1" dirty="0" smtClean="0">
                <a:solidFill>
                  <a:srgbClr val="146EBA"/>
                </a:solidFill>
                <a:uFill>
                  <a:solidFill>
                    <a:srgbClr val="FFFFFF"/>
                  </a:solidFill>
                </a:uFill>
                <a:hlinkClick r:id="rId19"/>
              </a:rPr>
              <a:t>material</a:t>
            </a:r>
            <a:endParaRPr lang="en-US" sz="3200" spc="-1" dirty="0">
              <a:solidFill>
                <a:srgbClr val="146EBA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230" y="11432887"/>
            <a:ext cx="13358312" cy="75246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1925</TotalTime>
  <Words>671</Words>
  <Application>Microsoft Macintosh PowerPoint</Application>
  <PresentationFormat>Custom</PresentationFormat>
  <Paragraphs>148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Uni Bielefeld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Susanne  Konermann</dc:creator>
  <cp:lastModifiedBy>Bérénice Batut</cp:lastModifiedBy>
  <cp:revision>166</cp:revision>
  <cp:lastPrinted>2016-11-18T08:52:07Z</cp:lastPrinted>
  <dcterms:created xsi:type="dcterms:W3CDTF">2015-02-23T10:19:56Z</dcterms:created>
  <dcterms:modified xsi:type="dcterms:W3CDTF">2016-11-23T12:51:59Z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Uni Bielefeld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Benutzerdefiniert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</vt:i4>
  </property>
</Properties>
</file>